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2"/>
  </p:notesMasterIdLst>
  <p:sldIdLst>
    <p:sldId id="256" r:id="rId2"/>
    <p:sldId id="257" r:id="rId3"/>
    <p:sldId id="258" r:id="rId4"/>
    <p:sldId id="259" r:id="rId5"/>
    <p:sldId id="260" r:id="rId6"/>
    <p:sldId id="261" r:id="rId7"/>
    <p:sldId id="262" r:id="rId8"/>
    <p:sldId id="265" r:id="rId9"/>
    <p:sldId id="266" r:id="rId10"/>
    <p:sldId id="269" r:id="rId11"/>
  </p:sldIdLst>
  <p:sldSz cx="9144000" cy="5143500" type="screen16x9"/>
  <p:notesSz cx="6858000" cy="9144000"/>
  <p:embeddedFontLst>
    <p:embeddedFont>
      <p:font typeface="Average" panose="020B0604020202020204" charset="0"/>
      <p:regular r:id="rId13"/>
    </p:embeddedFont>
    <p:embeddedFont>
      <p:font typeface="Lato" panose="020B0604020202020204" charset="0"/>
      <p:regular r:id="rId14"/>
      <p:bold r:id="rId15"/>
      <p:italic r:id="rId16"/>
      <p:boldItalic r:id="rId17"/>
    </p:embeddedFont>
    <p:embeddedFont>
      <p:font typeface="Montserrat"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media/image1.png>
</file>

<file path=ppt/media/image2.png>
</file>

<file path=ppt/media/image3.png>
</file>

<file path=ppt/media/image4.jpe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f87997393_0_1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f87997393_0_1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1f87997393_0_14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1f87997393_0_1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9" r:id="rId10"/>
    <p:sldLayoutId id="2147483660" r:id="rId11"/>
    <p:sldLayoutId id="2147483661" r:id="rId12"/>
    <p:sldLayoutId id="214748366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IOT Smart Watch </a:t>
            </a:r>
            <a:endParaRPr dirty="0"/>
          </a:p>
        </p:txBody>
      </p:sp>
      <p:sp>
        <p:nvSpPr>
          <p:cNvPr id="229" name="Google Shape;229;p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dirty="0"/>
              <a:t>Group 2.</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30"/>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dirty="0"/>
              <a:t>Thank you</a:t>
            </a:r>
            <a:r>
              <a:rPr lang="en-GB" dirty="0"/>
              <a:t>!</a:t>
            </a:r>
            <a:endParaRPr dirty="0"/>
          </a:p>
        </p:txBody>
      </p:sp>
      <p:sp>
        <p:nvSpPr>
          <p:cNvPr id="512" name="Google Shape;512;p30"/>
          <p:cNvSpPr txBox="1">
            <a:spLocks noGrp="1"/>
          </p:cNvSpPr>
          <p:nvPr>
            <p:ph type="body" idx="1"/>
          </p:nvPr>
        </p:nvSpPr>
        <p:spPr>
          <a:xfrm>
            <a:off x="645300" y="2644025"/>
            <a:ext cx="3063300" cy="97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dirty="0">
                <a:solidFill>
                  <a:srgbClr val="92D050"/>
                </a:solidFill>
                <a:latin typeface="Arial"/>
                <a:ea typeface="Arial"/>
                <a:cs typeface="Arial"/>
                <a:sym typeface="Arial"/>
              </a:rPr>
              <a:t>Thanks to CEV team for your continuous guidance , support &amp; your valuable time.. </a:t>
            </a:r>
            <a:endParaRPr sz="1600" dirty="0">
              <a:solidFill>
                <a:srgbClr val="92D050"/>
              </a:solidFill>
            </a:endParaRPr>
          </a:p>
        </p:txBody>
      </p:sp>
      <p:grpSp>
        <p:nvGrpSpPr>
          <p:cNvPr id="513" name="Google Shape;513;p30"/>
          <p:cNvGrpSpPr/>
          <p:nvPr/>
        </p:nvGrpSpPr>
        <p:grpSpPr>
          <a:xfrm>
            <a:off x="4066820" y="1553491"/>
            <a:ext cx="3159984" cy="2439109"/>
            <a:chOff x="3553042" y="1657806"/>
            <a:chExt cx="3461100" cy="2671532"/>
          </a:xfrm>
        </p:grpSpPr>
        <p:sp>
          <p:nvSpPr>
            <p:cNvPr id="514" name="Google Shape;514;p30"/>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2" name="Google Shape;522;p30"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523" name="Google Shape;523;p30"/>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 name="Google Shape;524;p30"/>
          <p:cNvGrpSpPr/>
          <p:nvPr/>
        </p:nvGrpSpPr>
        <p:grpSpPr>
          <a:xfrm>
            <a:off x="6762480" y="2546254"/>
            <a:ext cx="1024386" cy="1522884"/>
            <a:chOff x="6505573" y="2745170"/>
            <a:chExt cx="1122000" cy="1668000"/>
          </a:xfrm>
        </p:grpSpPr>
        <p:sp>
          <p:nvSpPr>
            <p:cNvPr id="525" name="Google Shape;525;p30"/>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0"/>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0"/>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0"/>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9" name="Google Shape;529;p30"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530" name="Google Shape;530;p30"/>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30"/>
          <p:cNvGrpSpPr/>
          <p:nvPr/>
        </p:nvGrpSpPr>
        <p:grpSpPr>
          <a:xfrm>
            <a:off x="6405845" y="3121897"/>
            <a:ext cx="520684" cy="1036470"/>
            <a:chOff x="9543736" y="4486132"/>
            <a:chExt cx="570300" cy="1135235"/>
          </a:xfrm>
        </p:grpSpPr>
        <p:sp>
          <p:nvSpPr>
            <p:cNvPr id="532" name="Google Shape;532;p30"/>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36" name="Google Shape;536;p30"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537" name="Google Shape;537;p30"/>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 name="Google Shape;538;p30"/>
          <p:cNvGrpSpPr/>
          <p:nvPr/>
        </p:nvGrpSpPr>
        <p:grpSpPr>
          <a:xfrm>
            <a:off x="7564804" y="3443361"/>
            <a:ext cx="455496" cy="692277"/>
            <a:chOff x="7384375" y="3728000"/>
            <a:chExt cx="498900" cy="758244"/>
          </a:xfrm>
        </p:grpSpPr>
        <p:sp>
          <p:nvSpPr>
            <p:cNvPr id="539" name="Google Shape;539;p30"/>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30"/>
          <p:cNvGrpSpPr/>
          <p:nvPr/>
        </p:nvGrpSpPr>
        <p:grpSpPr>
          <a:xfrm>
            <a:off x="7564836" y="3561758"/>
            <a:ext cx="478081" cy="462776"/>
            <a:chOff x="7384385" y="3857442"/>
            <a:chExt cx="523637" cy="506874"/>
          </a:xfrm>
        </p:grpSpPr>
        <p:sp>
          <p:nvSpPr>
            <p:cNvPr id="544" name="Google Shape;544;p30"/>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30"/>
            <p:cNvGrpSpPr/>
            <p:nvPr/>
          </p:nvGrpSpPr>
          <p:grpSpPr>
            <a:xfrm>
              <a:off x="7384385" y="3857442"/>
              <a:ext cx="523637" cy="498900"/>
              <a:chOff x="7384385" y="3857442"/>
              <a:chExt cx="523637" cy="498900"/>
            </a:xfrm>
          </p:grpSpPr>
          <p:sp>
            <p:nvSpPr>
              <p:cNvPr id="546" name="Google Shape;546;p30"/>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0"/>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548" name="Google Shape;548;p30"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549" name="Google Shape;549;p30"/>
          <p:cNvGrpSpPr/>
          <p:nvPr/>
        </p:nvGrpSpPr>
        <p:grpSpPr>
          <a:xfrm>
            <a:off x="8110843" y="3443361"/>
            <a:ext cx="435785" cy="692277"/>
            <a:chOff x="7982421" y="3727763"/>
            <a:chExt cx="477311" cy="758244"/>
          </a:xfrm>
        </p:grpSpPr>
        <p:sp>
          <p:nvSpPr>
            <p:cNvPr id="550" name="Google Shape;550;p30"/>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0"/>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0"/>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0"/>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0"/>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0"/>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0"/>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0"/>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58" name="Google Shape;558;p30"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46675" y="7260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000"/>
              <a:t>Flow Of Presentation</a:t>
            </a:r>
            <a:endParaRPr sz="3000"/>
          </a:p>
        </p:txBody>
      </p:sp>
      <p:sp>
        <p:nvSpPr>
          <p:cNvPr id="235" name="Google Shape;235;p18"/>
          <p:cNvSpPr txBox="1"/>
          <p:nvPr/>
        </p:nvSpPr>
        <p:spPr>
          <a:xfrm>
            <a:off x="1246675" y="1557675"/>
            <a:ext cx="5843700" cy="48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Introduction to the Problem Statement</a:t>
            </a:r>
            <a:endParaRPr sz="1800">
              <a:solidFill>
                <a:srgbClr val="CACACA"/>
              </a:solidFill>
              <a:latin typeface="Average"/>
              <a:ea typeface="Average"/>
              <a:cs typeface="Average"/>
              <a:sym typeface="Average"/>
            </a:endParaRPr>
          </a:p>
        </p:txBody>
      </p:sp>
      <p:sp>
        <p:nvSpPr>
          <p:cNvPr id="236" name="Google Shape;236;p18"/>
          <p:cNvSpPr txBox="1"/>
          <p:nvPr/>
        </p:nvSpPr>
        <p:spPr>
          <a:xfrm>
            <a:off x="1270524" y="2143650"/>
            <a:ext cx="57960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Hardware and Software Specification of Components Used</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70524" y="2601175"/>
            <a:ext cx="5426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Accurate Circuit And Block Diagram</a:t>
            </a:r>
            <a:endParaRPr>
              <a:solidFill>
                <a:srgbClr val="CACACA"/>
              </a:solidFill>
              <a:latin typeface="Montserrat"/>
              <a:ea typeface="Montserrat"/>
              <a:cs typeface="Montserrat"/>
              <a:sym typeface="Montserrat"/>
            </a:endParaRPr>
          </a:p>
        </p:txBody>
      </p:sp>
      <p:sp>
        <p:nvSpPr>
          <p:cNvPr id="238" name="Google Shape;238;p18"/>
          <p:cNvSpPr txBox="1"/>
          <p:nvPr/>
        </p:nvSpPr>
        <p:spPr>
          <a:xfrm>
            <a:off x="1294301" y="3048052"/>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Challenges Faced</a:t>
            </a:r>
            <a:endParaRPr sz="1800">
              <a:solidFill>
                <a:srgbClr val="CACACA"/>
              </a:solidFill>
              <a:latin typeface="Average"/>
              <a:ea typeface="Average"/>
              <a:cs typeface="Average"/>
              <a:sym typeface="Average"/>
            </a:endParaRPr>
          </a:p>
        </p:txBody>
      </p:sp>
      <p:sp>
        <p:nvSpPr>
          <p:cNvPr id="239" name="Google Shape;239;p18"/>
          <p:cNvSpPr txBox="1"/>
          <p:nvPr/>
        </p:nvSpPr>
        <p:spPr>
          <a:xfrm>
            <a:off x="1294301" y="3460802"/>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Future Scope</a:t>
            </a:r>
            <a:endParaRPr sz="1800">
              <a:solidFill>
                <a:srgbClr val="CACACA"/>
              </a:solidFill>
              <a:latin typeface="Average"/>
              <a:ea typeface="Average"/>
              <a:cs typeface="Average"/>
              <a:sym typeface="Average"/>
            </a:endParaRPr>
          </a:p>
        </p:txBody>
      </p:sp>
      <p:sp>
        <p:nvSpPr>
          <p:cNvPr id="240" name="Google Shape;240;p18"/>
          <p:cNvSpPr txBox="1"/>
          <p:nvPr/>
        </p:nvSpPr>
        <p:spPr>
          <a:xfrm>
            <a:off x="1294298" y="388772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Limitations Of the Prototype</a:t>
            </a:r>
            <a:endParaRPr sz="1800">
              <a:solidFill>
                <a:srgbClr val="CACACA"/>
              </a:solidFill>
              <a:latin typeface="Average"/>
              <a:ea typeface="Average"/>
              <a:cs typeface="Average"/>
              <a:sym typeface="Average"/>
            </a:endParaRPr>
          </a:p>
        </p:txBody>
      </p:sp>
      <p:sp>
        <p:nvSpPr>
          <p:cNvPr id="241" name="Google Shape;241;p18"/>
          <p:cNvSpPr txBox="1"/>
          <p:nvPr/>
        </p:nvSpPr>
        <p:spPr>
          <a:xfrm>
            <a:off x="4443276" y="2097575"/>
            <a:ext cx="30183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solidFill>
                <a:srgbClr val="CACACA"/>
              </a:solidFill>
              <a:latin typeface="Average"/>
              <a:ea typeface="Average"/>
              <a:cs typeface="Average"/>
              <a:sym typeface="Average"/>
            </a:endParaRPr>
          </a:p>
        </p:txBody>
      </p:sp>
      <p:sp>
        <p:nvSpPr>
          <p:cNvPr id="242" name="Google Shape;242;p18"/>
          <p:cNvSpPr txBox="1"/>
          <p:nvPr/>
        </p:nvSpPr>
        <p:spPr>
          <a:xfrm>
            <a:off x="1294299" y="4314650"/>
            <a:ext cx="54777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a:solidFill>
                  <a:srgbClr val="CACACA"/>
                </a:solidFill>
                <a:latin typeface="Montserrat"/>
                <a:ea typeface="Montserrat"/>
                <a:cs typeface="Montserrat"/>
                <a:sym typeface="Montserrat"/>
              </a:rPr>
              <a:t>The Budget Estimate Of the Project</a:t>
            </a:r>
            <a:endParaRPr>
              <a:solidFill>
                <a:srgbClr val="CACAC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CACACA"/>
                </a:solidFill>
              </a:rPr>
              <a:t>Introduction to the Problem Statement</a:t>
            </a:r>
            <a:endParaRPr sz="1800">
              <a:solidFill>
                <a:srgbClr val="CACACA"/>
              </a:solidFill>
              <a:latin typeface="Average"/>
              <a:ea typeface="Average"/>
              <a:cs typeface="Average"/>
              <a:sym typeface="Average"/>
            </a:endParaRPr>
          </a:p>
          <a:p>
            <a:pPr marL="0" lvl="0" indent="0" algn="l" rtl="0">
              <a:spcBef>
                <a:spcPts val="0"/>
              </a:spcBef>
              <a:spcAft>
                <a:spcPts val="0"/>
              </a:spcAft>
              <a:buNone/>
            </a:pPr>
            <a:endParaRPr/>
          </a:p>
        </p:txBody>
      </p:sp>
      <p:sp>
        <p:nvSpPr>
          <p:cNvPr id="248" name="Google Shape;248;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latin typeface="Arial"/>
                <a:ea typeface="Arial"/>
                <a:cs typeface="Arial"/>
                <a:sym typeface="Arial"/>
              </a:rPr>
              <a:t>PROBLEM STATEMENT:</a:t>
            </a:r>
          </a:p>
          <a:p>
            <a:pPr marL="0" lvl="0" indent="0" algn="l" rtl="0">
              <a:spcBef>
                <a:spcPts val="0"/>
              </a:spcBef>
              <a:spcAft>
                <a:spcPts val="0"/>
              </a:spcAft>
              <a:buNone/>
            </a:pPr>
            <a:endParaRPr lang="en-GB" dirty="0">
              <a:latin typeface="Arial"/>
              <a:cs typeface="Arial"/>
              <a:sym typeface="Arial"/>
            </a:endParaRPr>
          </a:p>
          <a:p>
            <a:pPr marL="0" lvl="0" indent="0" algn="ctr" rtl="0">
              <a:spcBef>
                <a:spcPts val="0"/>
              </a:spcBef>
              <a:spcAft>
                <a:spcPts val="0"/>
              </a:spcAft>
              <a:buNone/>
            </a:pPr>
            <a:r>
              <a:rPr lang="en-IN" dirty="0"/>
              <a:t>SMART WATCH with SOS using IOT</a:t>
            </a:r>
          </a:p>
          <a:p>
            <a:pPr marL="0" indent="0">
              <a:buNone/>
            </a:pPr>
            <a:r>
              <a:rPr lang="en-US" b="1" dirty="0"/>
              <a:t>“</a:t>
            </a:r>
            <a:r>
              <a:rPr lang="en-US" dirty="0"/>
              <a:t>Today, in the current global scenario, Women were facing lot of challenges. We can hear the news of women harassments than their achievements. Though the smart phones have increased rapidly, it is not possible to have the phone all the time in our hand to make a call or click on it, so here we introduced a new technique via smart watches. When a women or child wearing this `watch me' is exposed to vulnerable attack, </a:t>
            </a:r>
            <a:r>
              <a:rPr lang="en-US" dirty="0" err="1"/>
              <a:t>He/She</a:t>
            </a:r>
            <a:r>
              <a:rPr lang="en-US" dirty="0"/>
              <a:t> can press the SOS Button and it will automatically notify to our registered contact and also through GPS/GSM it will detect the nearby police station and make an ring there so it will be helpful for police to arrive soon at the spot by tracking the GPS, such a system will lead to safer and better environment.</a:t>
            </a:r>
            <a:r>
              <a:rPr lang="en-US" b="1" dirty="0"/>
              <a:t>”</a:t>
            </a:r>
            <a:endParaRPr lang="en-IN" dirty="0"/>
          </a:p>
          <a:p>
            <a:pPr marL="0" lvl="0" indent="0" rtl="0">
              <a:spcBef>
                <a:spcPts val="0"/>
              </a:spcBef>
              <a:spcAft>
                <a:spcPts val="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CACACA"/>
                </a:solidFill>
              </a:rPr>
              <a:t>Hardware and Software Specification of Components Used</a:t>
            </a:r>
            <a:endParaRPr>
              <a:solidFill>
                <a:srgbClr val="CACACA"/>
              </a:solidFill>
            </a:endParaRPr>
          </a:p>
          <a:p>
            <a:pPr marL="0" lvl="0" indent="0" algn="l" rtl="0">
              <a:spcBef>
                <a:spcPts val="0"/>
              </a:spcBef>
              <a:spcAft>
                <a:spcPts val="0"/>
              </a:spcAft>
              <a:buNone/>
            </a:pPr>
            <a:endParaRPr/>
          </a:p>
        </p:txBody>
      </p:sp>
      <p:sp>
        <p:nvSpPr>
          <p:cNvPr id="254" name="Google Shape;254;p20"/>
          <p:cNvSpPr txBox="1"/>
          <p:nvPr/>
        </p:nvSpPr>
        <p:spPr>
          <a:xfrm>
            <a:off x="1297500" y="1743644"/>
            <a:ext cx="732900" cy="272203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solidFill>
                  <a:srgbClr val="FFFFFF"/>
                </a:solidFill>
                <a:latin typeface="Montserrat"/>
                <a:ea typeface="Montserrat"/>
                <a:cs typeface="Montserrat"/>
                <a:sym typeface="Montserrat"/>
              </a:rPr>
              <a:t>   1</a:t>
            </a:r>
            <a:endParaRPr lang="en-GB" dirty="0">
              <a:solidFill>
                <a:srgbClr val="FFFFFF"/>
              </a:solidFill>
            </a:endParaRPr>
          </a:p>
          <a:p>
            <a:pPr marL="0" lvl="0" indent="0" algn="l" rtl="0">
              <a:spcBef>
                <a:spcPts val="0"/>
              </a:spcBef>
              <a:spcAft>
                <a:spcPts val="0"/>
              </a:spcAft>
              <a:buNone/>
            </a:pPr>
            <a:endParaRPr sz="1300" dirty="0">
              <a:solidFill>
                <a:srgbClr val="FFFFFF"/>
              </a:solidFill>
            </a:endParaRPr>
          </a:p>
        </p:txBody>
      </p:sp>
      <p:sp>
        <p:nvSpPr>
          <p:cNvPr id="255" name="Google Shape;255;p20"/>
          <p:cNvSpPr txBox="1">
            <a:spLocks noGrp="1"/>
          </p:cNvSpPr>
          <p:nvPr>
            <p:ph type="body" idx="1"/>
          </p:nvPr>
        </p:nvSpPr>
        <p:spPr>
          <a:xfrm>
            <a:off x="1878300" y="1796679"/>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solidFill>
                  <a:srgbClr val="FFFFFF"/>
                </a:solidFill>
              </a:rPr>
              <a:t>HARDWARE USED:</a:t>
            </a:r>
          </a:p>
          <a:p>
            <a:pPr marL="0" lvl="0" indent="0" algn="l" rtl="0">
              <a:spcBef>
                <a:spcPts val="0"/>
              </a:spcBef>
              <a:spcAft>
                <a:spcPts val="1600"/>
              </a:spcAft>
              <a:buNone/>
            </a:pPr>
            <a:r>
              <a:rPr lang="en-GB" sz="1800" dirty="0" err="1">
                <a:solidFill>
                  <a:srgbClr val="92D050"/>
                </a:solidFill>
              </a:rPr>
              <a:t>Nodemcu</a:t>
            </a:r>
            <a:r>
              <a:rPr lang="en-GB" sz="1800" dirty="0">
                <a:solidFill>
                  <a:srgbClr val="92D050"/>
                </a:solidFill>
              </a:rPr>
              <a:t>,: </a:t>
            </a:r>
            <a:r>
              <a:rPr lang="en-GB" dirty="0">
                <a:solidFill>
                  <a:srgbClr val="FFFFFF"/>
                </a:solidFill>
              </a:rPr>
              <a:t>It is a development board which runs on the ESP8266 with             hardware based on the ESP-12 module.</a:t>
            </a:r>
          </a:p>
          <a:p>
            <a:pPr marL="0" lvl="0" indent="0" algn="l" rtl="0">
              <a:spcBef>
                <a:spcPts val="0"/>
              </a:spcBef>
              <a:spcAft>
                <a:spcPts val="1600"/>
              </a:spcAft>
              <a:buNone/>
            </a:pPr>
            <a:r>
              <a:rPr lang="en-GB" dirty="0">
                <a:solidFill>
                  <a:srgbClr val="FFFFFF"/>
                </a:solidFill>
              </a:rPr>
              <a:t> </a:t>
            </a:r>
            <a:r>
              <a:rPr lang="en-GB" sz="1600" dirty="0">
                <a:solidFill>
                  <a:srgbClr val="92D050"/>
                </a:solidFill>
              </a:rPr>
              <a:t>OLED display</a:t>
            </a:r>
          </a:p>
          <a:p>
            <a:pPr marL="0" lvl="0" indent="0" algn="l" rtl="0">
              <a:spcBef>
                <a:spcPts val="0"/>
              </a:spcBef>
              <a:spcAft>
                <a:spcPts val="1600"/>
              </a:spcAft>
              <a:buNone/>
            </a:pPr>
            <a:r>
              <a:rPr lang="en-GB" sz="1600" dirty="0">
                <a:solidFill>
                  <a:srgbClr val="92D050"/>
                </a:solidFill>
              </a:rPr>
              <a:t>Breadboard, Jumper wires, push buttons</a:t>
            </a:r>
          </a:p>
          <a:p>
            <a:pPr marL="342900" lvl="0" indent="-342900" algn="l" rtl="0">
              <a:spcBef>
                <a:spcPts val="0"/>
              </a:spcBef>
              <a:spcAft>
                <a:spcPts val="1600"/>
              </a:spcAft>
              <a:buAutoNum type="arabicPlain" startAt="2"/>
            </a:pPr>
            <a:r>
              <a:rPr lang="en-GB" sz="1600" dirty="0">
                <a:solidFill>
                  <a:schemeClr val="bg1"/>
                </a:solidFill>
              </a:rPr>
              <a:t>SOFTWARE USED:</a:t>
            </a:r>
          </a:p>
          <a:p>
            <a:pPr marL="0" lvl="0" indent="0" algn="l" rtl="0">
              <a:spcBef>
                <a:spcPts val="0"/>
              </a:spcBef>
              <a:spcAft>
                <a:spcPts val="1600"/>
              </a:spcAft>
              <a:buNone/>
            </a:pPr>
            <a:r>
              <a:rPr lang="en-GB" sz="1600" dirty="0">
                <a:solidFill>
                  <a:schemeClr val="bg1"/>
                </a:solidFill>
              </a:rPr>
              <a:t>              </a:t>
            </a:r>
            <a:r>
              <a:rPr lang="en-GB" sz="1600" dirty="0">
                <a:solidFill>
                  <a:srgbClr val="92D050"/>
                </a:solidFill>
              </a:rPr>
              <a:t>ARDUINO IDE        </a:t>
            </a:r>
          </a:p>
          <a:p>
            <a:pPr marL="0" lvl="0" indent="0" algn="l" rtl="0">
              <a:spcBef>
                <a:spcPts val="0"/>
              </a:spcBef>
              <a:spcAft>
                <a:spcPts val="1600"/>
              </a:spcAft>
              <a:buNone/>
            </a:pPr>
            <a:endParaRPr lang="en-GB" sz="1600" dirty="0">
              <a:solidFill>
                <a:srgbClr val="92D050"/>
              </a:solidFill>
            </a:endParaRPr>
          </a:p>
          <a:p>
            <a:pPr marL="0" lvl="0" indent="0" algn="l" rtl="0">
              <a:spcBef>
                <a:spcPts val="0"/>
              </a:spcBef>
              <a:spcAft>
                <a:spcPts val="1600"/>
              </a:spcAft>
              <a:buNone/>
            </a:pPr>
            <a:endParaRPr lang="en-GB" sz="1600" dirty="0">
              <a:solidFill>
                <a:srgbClr val="92D050"/>
              </a:solidFill>
            </a:endParaRPr>
          </a:p>
          <a:p>
            <a:pPr marL="0" lvl="0" indent="0" algn="l" rtl="0">
              <a:spcBef>
                <a:spcPts val="0"/>
              </a:spcBef>
              <a:spcAft>
                <a:spcPts val="1600"/>
              </a:spcAft>
              <a:buNone/>
            </a:pPr>
            <a:endParaRPr lang="en-GB" sz="1600" dirty="0">
              <a:solidFill>
                <a:srgbClr val="92D050"/>
              </a:solidFill>
            </a:endParaRPr>
          </a:p>
          <a:p>
            <a:pPr marL="0" lvl="0" indent="0" algn="l" rtl="0">
              <a:spcBef>
                <a:spcPts val="0"/>
              </a:spcBef>
              <a:spcAft>
                <a:spcPts val="1600"/>
              </a:spcAft>
              <a:buNone/>
            </a:pPr>
            <a:endParaRPr lang="en-GB" sz="1600" dirty="0">
              <a:solidFill>
                <a:srgbClr val="92D050"/>
              </a:solidFill>
            </a:endParaRPr>
          </a:p>
          <a:p>
            <a:pPr marL="0" lvl="0" indent="0" algn="l" rtl="0">
              <a:spcBef>
                <a:spcPts val="0"/>
              </a:spcBef>
              <a:spcAft>
                <a:spcPts val="1600"/>
              </a:spcAft>
              <a:buNone/>
            </a:pPr>
            <a:endParaRPr sz="1600" dirty="0">
              <a:solidFill>
                <a:srgbClr val="92D05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CACACA"/>
                </a:solidFill>
              </a:rPr>
              <a:t>Accurate Circuit And Block Diagram</a:t>
            </a:r>
            <a:endParaRPr>
              <a:solidFill>
                <a:srgbClr val="CACACA"/>
              </a:solidFill>
            </a:endParaRPr>
          </a:p>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86DD1945-ABF7-42B6-A737-A50BF7934C3A}"/>
              </a:ext>
            </a:extLst>
          </p:cNvPr>
          <p:cNvPicPr>
            <a:picLocks noChangeAspect="1"/>
          </p:cNvPicPr>
          <p:nvPr/>
        </p:nvPicPr>
        <p:blipFill>
          <a:blip r:embed="rId3"/>
          <a:stretch>
            <a:fillRect/>
          </a:stretch>
        </p:blipFill>
        <p:spPr>
          <a:xfrm>
            <a:off x="297711" y="1155405"/>
            <a:ext cx="8442251" cy="38986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22"/>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CACACA"/>
                </a:solidFill>
              </a:rPr>
              <a:t>Challenges Faced</a:t>
            </a:r>
            <a:endParaRPr sz="1800">
              <a:solidFill>
                <a:srgbClr val="CACACA"/>
              </a:solidFill>
              <a:latin typeface="Average"/>
              <a:ea typeface="Average"/>
              <a:cs typeface="Average"/>
              <a:sym typeface="Average"/>
            </a:endParaRPr>
          </a:p>
          <a:p>
            <a:pPr marL="0" lvl="0" indent="0" algn="l" rtl="0">
              <a:spcBef>
                <a:spcPts val="0"/>
              </a:spcBef>
              <a:spcAft>
                <a:spcPts val="0"/>
              </a:spcAft>
              <a:buNone/>
            </a:pPr>
            <a:endParaRPr/>
          </a:p>
        </p:txBody>
      </p:sp>
      <p:sp>
        <p:nvSpPr>
          <p:cNvPr id="271" name="Google Shape;271;p22"/>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solidFill>
                  <a:srgbClr val="FFFFFF"/>
                </a:solidFill>
              </a:rPr>
              <a:t>Making the smart watch it self is a challenge for all of us. Because of 1</a:t>
            </a:r>
            <a:r>
              <a:rPr lang="en-GB" baseline="30000" dirty="0">
                <a:solidFill>
                  <a:srgbClr val="FFFFFF"/>
                </a:solidFill>
              </a:rPr>
              <a:t>st</a:t>
            </a:r>
            <a:r>
              <a:rPr lang="en-GB" dirty="0">
                <a:solidFill>
                  <a:srgbClr val="FFFFFF"/>
                </a:solidFill>
              </a:rPr>
              <a:t> project using IOT.</a:t>
            </a:r>
          </a:p>
          <a:p>
            <a:pPr marL="0" lvl="0" indent="0" algn="l" rtl="0">
              <a:spcBef>
                <a:spcPts val="0"/>
              </a:spcBef>
              <a:spcAft>
                <a:spcPts val="1600"/>
              </a:spcAft>
              <a:buNone/>
            </a:pPr>
            <a:r>
              <a:rPr lang="en-GB" dirty="0">
                <a:solidFill>
                  <a:srgbClr val="FFFFFF"/>
                </a:solidFill>
              </a:rPr>
              <a:t>Making circuit diagram was not big issue but connecting properly was a issue.</a:t>
            </a:r>
          </a:p>
          <a:p>
            <a:pPr marL="0" lvl="0" indent="0" algn="l" rtl="0">
              <a:spcBef>
                <a:spcPts val="0"/>
              </a:spcBef>
              <a:spcAft>
                <a:spcPts val="1600"/>
              </a:spcAft>
              <a:buNone/>
            </a:pPr>
            <a:r>
              <a:rPr lang="en-GB" dirty="0">
                <a:solidFill>
                  <a:srgbClr val="FFFFFF"/>
                </a:solidFill>
              </a:rPr>
              <a:t>Changing value on firebase was biggest challenge for our team.</a:t>
            </a:r>
          </a:p>
          <a:p>
            <a:pPr marL="0" lvl="0" indent="0" algn="l" rtl="0">
              <a:spcBef>
                <a:spcPts val="0"/>
              </a:spcBef>
              <a:spcAft>
                <a:spcPts val="1600"/>
              </a:spcAft>
              <a:buNone/>
            </a:pPr>
            <a:r>
              <a:rPr lang="en-GB" dirty="0">
                <a:solidFill>
                  <a:srgbClr val="FFFFFF"/>
                </a:solidFill>
              </a:rPr>
              <a:t> </a:t>
            </a:r>
            <a:endParaRPr dirty="0"/>
          </a:p>
        </p:txBody>
      </p:sp>
      <p:pic>
        <p:nvPicPr>
          <p:cNvPr id="272" name="Google Shape;272;p22" descr="offset_comp_267026.jpg"/>
          <p:cNvPicPr preferRelativeResize="0"/>
          <p:nvPr/>
        </p:nvPicPr>
        <p:blipFill rotWithShape="1">
          <a:blip r:embed="rId3">
            <a:alphaModFix/>
          </a:blip>
          <a:srcRect l="39740" t="41470" r="17180" b="-6208"/>
          <a:stretch/>
        </p:blipFill>
        <p:spPr>
          <a:xfrm rot="-5400000">
            <a:off x="5710147" y="2704980"/>
            <a:ext cx="2431500" cy="2436000"/>
          </a:xfrm>
          <a:prstGeom prst="diagStripe">
            <a:avLst>
              <a:gd name="adj" fmla="val 50445"/>
            </a:avLst>
          </a:prstGeom>
          <a:noFill/>
          <a:ln>
            <a:noFill/>
          </a:ln>
        </p:spPr>
      </p:pic>
      <p:pic>
        <p:nvPicPr>
          <p:cNvPr id="273" name="Google Shape;273;p22" descr="offset_comp_457517_edited2.jpg"/>
          <p:cNvPicPr preferRelativeResize="0"/>
          <p:nvPr/>
        </p:nvPicPr>
        <p:blipFill rotWithShape="1">
          <a:blip r:embed="rId4">
            <a:alphaModFix/>
          </a:blip>
          <a:srcRect l="28499" t="35784" r="21977" b="-10133"/>
          <a:stretch/>
        </p:blipFill>
        <p:spPr>
          <a:xfrm rot="-5400000">
            <a:off x="5718946" y="1338207"/>
            <a:ext cx="2504700" cy="2509500"/>
          </a:xfrm>
          <a:prstGeom prst="diagStripe">
            <a:avLst>
              <a:gd name="adj" fmla="val 50445"/>
            </a:avLst>
          </a:prstGeom>
          <a:noFill/>
          <a:ln>
            <a:noFill/>
          </a:ln>
        </p:spPr>
      </p:pic>
      <p:pic>
        <p:nvPicPr>
          <p:cNvPr id="274" name="Google Shape;274;p22" descr="offset_comp_442889_edtied2.jpg"/>
          <p:cNvPicPr preferRelativeResize="0"/>
          <p:nvPr/>
        </p:nvPicPr>
        <p:blipFill rotWithShape="1">
          <a:blip r:embed="rId5">
            <a:alphaModFix/>
          </a:blip>
          <a:srcRect l="23925" t="16463" r="30743" b="15476"/>
          <a:stretch/>
        </p:blipFill>
        <p:spPr>
          <a:xfrm rot="5400000">
            <a:off x="6637386" y="2137210"/>
            <a:ext cx="2504700" cy="2509500"/>
          </a:xfrm>
          <a:prstGeom prst="diagStripe">
            <a:avLst>
              <a:gd name="adj" fmla="val 50445"/>
            </a:avLst>
          </a:prstGeom>
          <a:noFill/>
          <a:ln>
            <a:noFill/>
          </a:ln>
        </p:spPr>
      </p:pic>
      <p:sp>
        <p:nvSpPr>
          <p:cNvPr id="275" name="Google Shape;275;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23"/>
          <p:cNvSpPr txBox="1">
            <a:spLocks noGrp="1"/>
          </p:cNvSpPr>
          <p:nvPr>
            <p:ph type="title"/>
          </p:nvPr>
        </p:nvSpPr>
        <p:spPr>
          <a:xfrm>
            <a:off x="1297500" y="842025"/>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dirty="0">
                <a:solidFill>
                  <a:srgbClr val="CACACA"/>
                </a:solidFill>
              </a:rPr>
              <a:t>Future Scope</a:t>
            </a:r>
            <a:endParaRPr sz="1800" dirty="0">
              <a:solidFill>
                <a:srgbClr val="CACACA"/>
              </a:solidFill>
              <a:latin typeface="Average"/>
              <a:ea typeface="Average"/>
              <a:cs typeface="Average"/>
              <a:sym typeface="Average"/>
            </a:endParaRPr>
          </a:p>
          <a:p>
            <a:pPr marL="0" lvl="0" indent="0" algn="l" rtl="0">
              <a:lnSpc>
                <a:spcPct val="115000"/>
              </a:lnSpc>
              <a:spcBef>
                <a:spcPts val="1600"/>
              </a:spcBef>
              <a:spcAft>
                <a:spcPts val="1600"/>
              </a:spcAft>
              <a:buNone/>
            </a:pPr>
            <a:endParaRPr dirty="0"/>
          </a:p>
        </p:txBody>
      </p:sp>
      <p:sp>
        <p:nvSpPr>
          <p:cNvPr id="281" name="Google Shape;281;p23"/>
          <p:cNvSpPr txBox="1">
            <a:spLocks noGrp="1"/>
          </p:cNvSpPr>
          <p:nvPr>
            <p:ph type="body" idx="1"/>
          </p:nvPr>
        </p:nvSpPr>
        <p:spPr>
          <a:xfrm>
            <a:off x="1297500" y="2715891"/>
            <a:ext cx="5609700" cy="2691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solidFill>
                  <a:srgbClr val="FFFFFF"/>
                </a:solidFill>
              </a:rPr>
              <a:t> </a:t>
            </a:r>
            <a:endParaRPr dirty="0"/>
          </a:p>
        </p:txBody>
      </p:sp>
      <p:sp>
        <p:nvSpPr>
          <p:cNvPr id="288" name="Google Shape;288;p23"/>
          <p:cNvSpPr txBox="1"/>
          <p:nvPr/>
        </p:nvSpPr>
        <p:spPr>
          <a:xfrm>
            <a:off x="-853802" y="432859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b="1" dirty="0">
              <a:solidFill>
                <a:schemeClr val="lt1"/>
              </a:solidFill>
              <a:latin typeface="Lato"/>
              <a:ea typeface="Lato"/>
              <a:cs typeface="Lato"/>
              <a:sym typeface="Lato"/>
            </a:endParaRPr>
          </a:p>
        </p:txBody>
      </p:sp>
      <p:sp>
        <p:nvSpPr>
          <p:cNvPr id="292" name="Google Shape;292;p23"/>
          <p:cNvSpPr/>
          <p:nvPr/>
        </p:nvSpPr>
        <p:spPr>
          <a:xfrm>
            <a:off x="3388475" y="3335550"/>
            <a:ext cx="656100" cy="6561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txBox="1"/>
          <p:nvPr/>
        </p:nvSpPr>
        <p:spPr>
          <a:xfrm>
            <a:off x="3483729" y="3508020"/>
            <a:ext cx="462300" cy="270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sz="1000" b="1" dirty="0">
              <a:solidFill>
                <a:schemeClr val="lt1"/>
              </a:solidFill>
              <a:latin typeface="Lato"/>
              <a:ea typeface="Lato"/>
              <a:cs typeface="Lato"/>
              <a:sym typeface="Lato"/>
            </a:endParaRPr>
          </a:p>
          <a:p>
            <a:pPr marL="0" lvl="0" indent="0" algn="ctr" rtl="0">
              <a:spcBef>
                <a:spcPts val="1600"/>
              </a:spcBef>
              <a:spcAft>
                <a:spcPts val="0"/>
              </a:spcAft>
              <a:buNone/>
            </a:pPr>
            <a:endParaRPr b="1" dirty="0">
              <a:solidFill>
                <a:schemeClr val="lt1"/>
              </a:solidFill>
              <a:latin typeface="Lato"/>
              <a:ea typeface="Lato"/>
              <a:cs typeface="Lato"/>
              <a:sym typeface="Lato"/>
            </a:endParaRPr>
          </a:p>
        </p:txBody>
      </p:sp>
      <p:pic>
        <p:nvPicPr>
          <p:cNvPr id="307" name="Google Shape;307;p23" descr="offset_comp_442889_edtied2.jpg"/>
          <p:cNvPicPr preferRelativeResize="0"/>
          <p:nvPr/>
        </p:nvPicPr>
        <p:blipFill rotWithShape="1">
          <a:blip r:embed="rId3">
            <a:alphaModFix/>
          </a:blip>
          <a:srcRect l="40835" t="36462" r="22818" b="12950"/>
          <a:stretch/>
        </p:blipFill>
        <p:spPr>
          <a:xfrm rot="10800000">
            <a:off x="6240280" y="5276"/>
            <a:ext cx="2898000" cy="2691600"/>
          </a:xfrm>
          <a:prstGeom prst="rtTriangle">
            <a:avLst/>
          </a:prstGeom>
          <a:noFill/>
          <a:ln>
            <a:noFill/>
          </a:ln>
        </p:spPr>
      </p:pic>
      <p:sp>
        <p:nvSpPr>
          <p:cNvPr id="2" name="TextBox 1">
            <a:extLst>
              <a:ext uri="{FF2B5EF4-FFF2-40B4-BE49-F238E27FC236}">
                <a16:creationId xmlns:a16="http://schemas.microsoft.com/office/drawing/2014/main" id="{12A54712-E1DE-4636-AFB2-10DC8CBAB077}"/>
              </a:ext>
            </a:extLst>
          </p:cNvPr>
          <p:cNvSpPr txBox="1"/>
          <p:nvPr/>
        </p:nvSpPr>
        <p:spPr>
          <a:xfrm>
            <a:off x="749480" y="1570790"/>
            <a:ext cx="8270213" cy="3600986"/>
          </a:xfrm>
          <a:prstGeom prst="rect">
            <a:avLst/>
          </a:prstGeom>
          <a:noFill/>
        </p:spPr>
        <p:txBody>
          <a:bodyPr wrap="none" rtlCol="0">
            <a:spAutoFit/>
          </a:bodyPr>
          <a:lstStyle/>
          <a:p>
            <a:pPr marL="285750" indent="-285750">
              <a:buFont typeface="Arial" panose="020B0604020202020204" pitchFamily="34" charset="0"/>
              <a:buChar char="•"/>
            </a:pPr>
            <a:r>
              <a:rPr lang="en-IN" dirty="0">
                <a:solidFill>
                  <a:schemeClr val="bg1"/>
                </a:solidFill>
              </a:rPr>
              <a:t>People will be expecting wearables technology to take over their lives &amp; </a:t>
            </a:r>
          </a:p>
          <a:p>
            <a:r>
              <a:rPr lang="en-IN" dirty="0">
                <a:solidFill>
                  <a:schemeClr val="bg1"/>
                </a:solidFill>
              </a:rPr>
              <a:t>      they can be proven right in the not-so-distant future.</a:t>
            </a:r>
          </a:p>
          <a:p>
            <a:endParaRPr lang="en-IN" dirty="0">
              <a:solidFill>
                <a:schemeClr val="bg1"/>
              </a:solidFill>
            </a:endParaRPr>
          </a:p>
          <a:p>
            <a:pPr marL="285750" indent="-285750">
              <a:buFont typeface="Arial" panose="020B0604020202020204" pitchFamily="34" charset="0"/>
              <a:buChar char="•"/>
            </a:pPr>
            <a:r>
              <a:rPr lang="en-IN" dirty="0">
                <a:solidFill>
                  <a:schemeClr val="bg1"/>
                </a:solidFill>
              </a:rPr>
              <a:t>For efficiency: Charging using solar energy can be used instead to ensure</a:t>
            </a:r>
          </a:p>
          <a:p>
            <a:r>
              <a:rPr lang="en-IN" dirty="0">
                <a:solidFill>
                  <a:schemeClr val="bg1"/>
                </a:solidFill>
              </a:rPr>
              <a:t>      better longevity</a:t>
            </a:r>
          </a:p>
          <a:p>
            <a:endParaRPr lang="en-IN" dirty="0">
              <a:solidFill>
                <a:schemeClr val="bg1"/>
              </a:solidFill>
            </a:endParaRPr>
          </a:p>
          <a:p>
            <a:pPr marL="285750" indent="-285750">
              <a:buFont typeface="Arial" panose="020B0604020202020204" pitchFamily="34" charset="0"/>
              <a:buChar char="•"/>
            </a:pPr>
            <a:r>
              <a:rPr lang="en-IN" dirty="0">
                <a:solidFill>
                  <a:schemeClr val="bg1"/>
                </a:solidFill>
              </a:rPr>
              <a:t>These devices will be made invisible ,making them more powerful and efficient</a:t>
            </a:r>
          </a:p>
          <a:p>
            <a:endParaRPr lang="en-IN" dirty="0">
              <a:solidFill>
                <a:schemeClr val="bg1"/>
              </a:solidFill>
            </a:endParaRPr>
          </a:p>
          <a:p>
            <a:pPr marL="285750" indent="-285750">
              <a:buFont typeface="Arial" panose="020B0604020202020204" pitchFamily="34" charset="0"/>
              <a:buChar char="•"/>
            </a:pPr>
            <a:r>
              <a:rPr lang="en-IN" dirty="0">
                <a:solidFill>
                  <a:schemeClr val="bg1"/>
                </a:solidFill>
              </a:rPr>
              <a:t>These devices will be taking all kind of biological data of our body for analysis</a:t>
            </a:r>
          </a:p>
          <a:p>
            <a:r>
              <a:rPr lang="en-IN" dirty="0">
                <a:solidFill>
                  <a:schemeClr val="bg1"/>
                </a:solidFill>
              </a:rPr>
              <a:t>     Of our health.</a:t>
            </a:r>
          </a:p>
          <a:p>
            <a:endParaRPr lang="en-IN" dirty="0">
              <a:solidFill>
                <a:schemeClr val="bg1"/>
              </a:solidFill>
            </a:endParaRPr>
          </a:p>
          <a:p>
            <a:r>
              <a:rPr lang="en-IN" i="1" dirty="0">
                <a:solidFill>
                  <a:schemeClr val="bg1"/>
                </a:solidFill>
              </a:rPr>
              <a:t>“</a:t>
            </a:r>
            <a:r>
              <a:rPr lang="en-IN" sz="1600" i="1" dirty="0">
                <a:solidFill>
                  <a:schemeClr val="accent2">
                    <a:lumMod val="20000"/>
                    <a:lumOff val="80000"/>
                  </a:schemeClr>
                </a:solidFill>
              </a:rPr>
              <a:t>The future looks bright .Smart watches are a great prospect that will earn a lot of money</a:t>
            </a:r>
          </a:p>
          <a:p>
            <a:r>
              <a:rPr lang="en-IN" sz="1600" i="1" dirty="0">
                <a:solidFill>
                  <a:schemeClr val="accent2">
                    <a:lumMod val="20000"/>
                    <a:lumOff val="80000"/>
                  </a:schemeClr>
                </a:solidFill>
              </a:rPr>
              <a:t>And also make our lives easier in every possible way.”</a:t>
            </a:r>
          </a:p>
          <a:p>
            <a:endParaRPr lang="en-IN" dirty="0">
              <a:solidFill>
                <a:schemeClr val="bg1"/>
              </a:solidFill>
            </a:endParaRPr>
          </a:p>
          <a:p>
            <a:endParaRPr lang="en-IN" dirty="0">
              <a:solidFill>
                <a:schemeClr val="bg1"/>
              </a:solidFill>
            </a:endParaRPr>
          </a:p>
          <a:p>
            <a:r>
              <a:rPr lang="en-IN" dirty="0">
                <a:solidFill>
                  <a:schemeClr val="bg1"/>
                </a:solidFill>
              </a:rPr>
              <a:t>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2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00"/>
              <a:t>Spotlight on wearables</a:t>
            </a:r>
            <a:endParaRPr sz="1000"/>
          </a:p>
        </p:txBody>
      </p:sp>
      <p:sp>
        <p:nvSpPr>
          <p:cNvPr id="408" name="Google Shape;408;p26"/>
          <p:cNvSpPr txBox="1">
            <a:spLocks noGrp="1"/>
          </p:cNvSpPr>
          <p:nvPr>
            <p:ph type="title"/>
          </p:nvPr>
        </p:nvSpPr>
        <p:spPr>
          <a:xfrm>
            <a:off x="5420925" y="585800"/>
            <a:ext cx="2642700" cy="1609800"/>
          </a:xfrm>
          <a:prstGeom prst="rect">
            <a:avLst/>
          </a:prstGeom>
          <a:solidFill>
            <a:srgbClr val="000000"/>
          </a:solidFill>
        </p:spPr>
        <p:txBody>
          <a:bodyPr spcFirstLastPara="1" wrap="square" lIns="91425" tIns="91425" rIns="91425" bIns="91425" anchor="ctr" anchorCtr="0">
            <a:noAutofit/>
          </a:bodyPr>
          <a:lstStyle/>
          <a:p>
            <a:pPr marL="0" lvl="0" indent="0" algn="l" rtl="0">
              <a:lnSpc>
                <a:spcPct val="115000"/>
              </a:lnSpc>
              <a:spcBef>
                <a:spcPts val="0"/>
              </a:spcBef>
              <a:spcAft>
                <a:spcPts val="1600"/>
              </a:spcAft>
              <a:buNone/>
            </a:pPr>
            <a:r>
              <a:rPr lang="en-GB" sz="2400" dirty="0">
                <a:solidFill>
                  <a:srgbClr val="CACACA"/>
                </a:solidFill>
              </a:rPr>
              <a:t>Limitations Of the Prototype</a:t>
            </a:r>
            <a:endParaRPr sz="2400" dirty="0">
              <a:solidFill>
                <a:schemeClr val="dk1"/>
              </a:solidFill>
            </a:endParaRPr>
          </a:p>
        </p:txBody>
      </p:sp>
      <p:sp>
        <p:nvSpPr>
          <p:cNvPr id="409" name="Google Shape;409;p26"/>
          <p:cNvSpPr txBox="1">
            <a:spLocks noGrp="1"/>
          </p:cNvSpPr>
          <p:nvPr>
            <p:ph type="body" idx="1"/>
          </p:nvPr>
        </p:nvSpPr>
        <p:spPr>
          <a:xfrm>
            <a:off x="5532750" y="2571750"/>
            <a:ext cx="2642700" cy="205695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IN" dirty="0"/>
              <a:t>It consumes 10% more power than Bluetooth based smart watch.</a:t>
            </a:r>
          </a:p>
          <a:p>
            <a:pPr marL="0" lvl="0" indent="0" algn="l" rtl="0">
              <a:spcBef>
                <a:spcPts val="0"/>
              </a:spcBef>
              <a:spcAft>
                <a:spcPts val="1600"/>
              </a:spcAft>
              <a:buNone/>
            </a:pPr>
            <a:r>
              <a:rPr lang="en-IN" dirty="0"/>
              <a:t>Unable to manage interfaces.</a:t>
            </a:r>
          </a:p>
          <a:p>
            <a:pPr marL="0" lvl="0" indent="0" algn="l" rtl="0">
              <a:spcBef>
                <a:spcPts val="0"/>
              </a:spcBef>
              <a:spcAft>
                <a:spcPts val="1600"/>
              </a:spcAft>
              <a:buNone/>
            </a:pPr>
            <a:r>
              <a:rPr lang="en-IN" dirty="0"/>
              <a:t>Cannot work without internet connection.</a:t>
            </a:r>
          </a:p>
          <a:p>
            <a:pPr marL="0" lvl="0" indent="0" algn="l" rtl="0">
              <a:spcBef>
                <a:spcPts val="0"/>
              </a:spcBef>
              <a:spcAft>
                <a:spcPts val="1600"/>
              </a:spcAft>
              <a:buNone/>
            </a:pPr>
            <a:r>
              <a:rPr lang="en-IN" dirty="0"/>
              <a:t>Location can’t </a:t>
            </a:r>
            <a:r>
              <a:rPr lang="en-IN"/>
              <a:t>be sent via SOS.</a:t>
            </a:r>
            <a:endParaRPr lang="en-IN" dirty="0"/>
          </a:p>
          <a:p>
            <a:pPr marL="0" lvl="0" indent="0" algn="l" rtl="0">
              <a:spcBef>
                <a:spcPts val="0"/>
              </a:spcBef>
              <a:spcAft>
                <a:spcPts val="1600"/>
              </a:spcAft>
              <a:buNone/>
            </a:pPr>
            <a:endParaRPr lang="en-IN" dirty="0"/>
          </a:p>
          <a:p>
            <a:pPr marL="0" lvl="0" indent="0" algn="l" rtl="0">
              <a:spcBef>
                <a:spcPts val="0"/>
              </a:spcBef>
              <a:spcAft>
                <a:spcPts val="1600"/>
              </a:spcAft>
              <a:buNone/>
            </a:pPr>
            <a:r>
              <a:rPr lang="en-IN" dirty="0"/>
              <a:t> </a:t>
            </a:r>
          </a:p>
          <a:p>
            <a:pPr marL="0" lvl="0" indent="0" algn="l" rtl="0">
              <a:spcBef>
                <a:spcPts val="0"/>
              </a:spcBef>
              <a:spcAft>
                <a:spcPts val="1600"/>
              </a:spcAft>
              <a:buNone/>
            </a:pPr>
            <a:r>
              <a:rPr lang="en-IN" dirty="0"/>
              <a:t> </a:t>
            </a:r>
            <a:endParaRPr dirty="0"/>
          </a:p>
        </p:txBody>
      </p:sp>
      <p:grpSp>
        <p:nvGrpSpPr>
          <p:cNvPr id="410" name="Google Shape;410;p26"/>
          <p:cNvGrpSpPr/>
          <p:nvPr/>
        </p:nvGrpSpPr>
        <p:grpSpPr>
          <a:xfrm>
            <a:off x="596402" y="1727943"/>
            <a:ext cx="1387497" cy="2767214"/>
            <a:chOff x="3983627" y="1676395"/>
            <a:chExt cx="1449538" cy="2881914"/>
          </a:xfrm>
        </p:grpSpPr>
        <p:sp>
          <p:nvSpPr>
            <p:cNvPr id="411" name="Google Shape;411;p26"/>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6"/>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6"/>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4" name="Google Shape;414;p26" descr="offset_comp_342327_edited.jpg"/>
          <p:cNvPicPr preferRelativeResize="0"/>
          <p:nvPr/>
        </p:nvPicPr>
        <p:blipFill rotWithShape="1">
          <a:blip r:embed="rId3">
            <a:alphaModFix/>
          </a:blip>
          <a:srcRect l="37035" t="24455" r="37029" b="24455"/>
          <a:stretch/>
        </p:blipFill>
        <p:spPr>
          <a:xfrm>
            <a:off x="595000" y="1728137"/>
            <a:ext cx="1389300" cy="2372700"/>
          </a:xfrm>
          <a:prstGeom prst="round2SameRect">
            <a:avLst>
              <a:gd name="adj1" fmla="val 4129"/>
              <a:gd name="adj2" fmla="val 0"/>
            </a:avLst>
          </a:prstGeom>
          <a:noFill/>
          <a:ln>
            <a:noFill/>
          </a:ln>
        </p:spPr>
      </p:pic>
      <p:sp>
        <p:nvSpPr>
          <p:cNvPr id="415" name="Google Shape;415;p26"/>
          <p:cNvSpPr/>
          <p:nvPr/>
        </p:nvSpPr>
        <p:spPr>
          <a:xfrm flipH="1">
            <a:off x="595102" y="1784207"/>
            <a:ext cx="1389300" cy="23160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26"/>
          <p:cNvGrpSpPr/>
          <p:nvPr/>
        </p:nvGrpSpPr>
        <p:grpSpPr>
          <a:xfrm>
            <a:off x="2339662" y="3136884"/>
            <a:ext cx="559040" cy="1339287"/>
            <a:chOff x="7475548" y="3728000"/>
            <a:chExt cx="316503" cy="758244"/>
          </a:xfrm>
        </p:grpSpPr>
        <p:sp>
          <p:nvSpPr>
            <p:cNvPr id="417" name="Google Shape;417;p26"/>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6"/>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6"/>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 name="Google Shape;420;p26"/>
          <p:cNvGrpSpPr/>
          <p:nvPr/>
        </p:nvGrpSpPr>
        <p:grpSpPr>
          <a:xfrm>
            <a:off x="2178640" y="3365517"/>
            <a:ext cx="924900" cy="895292"/>
            <a:chOff x="7384385" y="3857442"/>
            <a:chExt cx="523637" cy="506874"/>
          </a:xfrm>
        </p:grpSpPr>
        <p:sp>
          <p:nvSpPr>
            <p:cNvPr id="421" name="Google Shape;421;p26"/>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26"/>
            <p:cNvGrpSpPr/>
            <p:nvPr/>
          </p:nvGrpSpPr>
          <p:grpSpPr>
            <a:xfrm>
              <a:off x="7384385" y="3857442"/>
              <a:ext cx="523637" cy="498900"/>
              <a:chOff x="7384385" y="3857442"/>
              <a:chExt cx="523637" cy="498900"/>
            </a:xfrm>
          </p:grpSpPr>
          <p:sp>
            <p:nvSpPr>
              <p:cNvPr id="423" name="Google Shape;423;p26"/>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6"/>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25" name="Google Shape;425;p26" descr="offset_comp_342327_edited.jpg"/>
          <p:cNvPicPr preferRelativeResize="0"/>
          <p:nvPr/>
        </p:nvPicPr>
        <p:blipFill rotWithShape="1">
          <a:blip r:embed="rId3">
            <a:alphaModFix/>
          </a:blip>
          <a:srcRect l="46579" t="48531" r="31859" b="26640"/>
          <a:stretch/>
        </p:blipFill>
        <p:spPr>
          <a:xfrm>
            <a:off x="2231987" y="3421570"/>
            <a:ext cx="774600" cy="773100"/>
          </a:xfrm>
          <a:prstGeom prst="ellipse">
            <a:avLst/>
          </a:prstGeom>
          <a:noFill/>
          <a:ln w="28575" cap="flat" cmpd="sng">
            <a:solidFill>
              <a:srgbClr val="FFFFFF"/>
            </a:solidFill>
            <a:prstDash val="solid"/>
            <a:round/>
            <a:headEnd type="none" w="sm" len="sm"/>
            <a:tailEnd type="none" w="sm" len="sm"/>
          </a:ln>
        </p:spPr>
      </p:pic>
      <p:grpSp>
        <p:nvGrpSpPr>
          <p:cNvPr id="426" name="Google Shape;426;p26"/>
          <p:cNvGrpSpPr/>
          <p:nvPr/>
        </p:nvGrpSpPr>
        <p:grpSpPr>
          <a:xfrm>
            <a:off x="3213842" y="3136833"/>
            <a:ext cx="843152" cy="1339537"/>
            <a:chOff x="-5144606" y="890490"/>
            <a:chExt cx="2115815" cy="3361448"/>
          </a:xfrm>
        </p:grpSpPr>
        <p:sp>
          <p:nvSpPr>
            <p:cNvPr id="427" name="Google Shape;427;p26"/>
            <p:cNvSpPr/>
            <p:nvPr/>
          </p:nvSpPr>
          <p:spPr>
            <a:xfrm rot="10800000">
              <a:off x="-4844756" y="3132037"/>
              <a:ext cx="1403100" cy="11199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6"/>
            <p:cNvSpPr/>
            <p:nvPr/>
          </p:nvSpPr>
          <p:spPr>
            <a:xfrm rot="5400000">
              <a:off x="-4709156" y="3323872"/>
              <a:ext cx="623700" cy="894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6"/>
            <p:cNvSpPr/>
            <p:nvPr/>
          </p:nvSpPr>
          <p:spPr>
            <a:xfrm>
              <a:off x="-4844756" y="890490"/>
              <a:ext cx="1403100" cy="11199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6"/>
            <p:cNvSpPr/>
            <p:nvPr/>
          </p:nvSpPr>
          <p:spPr>
            <a:xfrm>
              <a:off x="-5144606" y="1591975"/>
              <a:ext cx="2002800" cy="2215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6"/>
            <p:cNvSpPr/>
            <p:nvPr/>
          </p:nvSpPr>
          <p:spPr>
            <a:xfrm>
              <a:off x="-3257390" y="2509293"/>
              <a:ext cx="228600" cy="2289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6"/>
            <p:cNvSpPr/>
            <p:nvPr/>
          </p:nvSpPr>
          <p:spPr>
            <a:xfrm>
              <a:off x="-5144606" y="1493958"/>
              <a:ext cx="2002800" cy="22782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33" name="Google Shape;433;p26" descr="offset_comp_342327_edited.jpg"/>
          <p:cNvPicPr preferRelativeResize="0"/>
          <p:nvPr/>
        </p:nvPicPr>
        <p:blipFill rotWithShape="1">
          <a:blip r:embed="rId3">
            <a:alphaModFix/>
          </a:blip>
          <a:srcRect l="47792" t="42078" r="32558" b="31656"/>
          <a:stretch/>
        </p:blipFill>
        <p:spPr>
          <a:xfrm>
            <a:off x="3246895" y="3410328"/>
            <a:ext cx="732600" cy="849000"/>
          </a:xfrm>
          <a:prstGeom prst="roundRect">
            <a:avLst>
              <a:gd name="adj" fmla="val 7794"/>
            </a:avLst>
          </a:prstGeom>
          <a:noFill/>
          <a:ln w="28575" cap="flat" cmpd="sng">
            <a:solidFill>
              <a:srgbClr val="FFFFFF"/>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2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dirty="0"/>
          </a:p>
        </p:txBody>
      </p:sp>
      <p:sp>
        <p:nvSpPr>
          <p:cNvPr id="439" name="Google Shape;439;p27"/>
          <p:cNvSpPr txBox="1">
            <a:spLocks noGrp="1"/>
          </p:cNvSpPr>
          <p:nvPr>
            <p:ph type="title"/>
          </p:nvPr>
        </p:nvSpPr>
        <p:spPr>
          <a:xfrm>
            <a:off x="289921" y="1924852"/>
            <a:ext cx="2304900" cy="1797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dirty="0">
                <a:solidFill>
                  <a:srgbClr val="CACACA"/>
                </a:solidFill>
              </a:rPr>
              <a:t>The Budget Estimate Of the Project</a:t>
            </a:r>
            <a:endParaRPr dirty="0">
              <a:solidFill>
                <a:srgbClr val="CACACA"/>
              </a:solidFill>
            </a:endParaRPr>
          </a:p>
          <a:p>
            <a:pPr marL="0" lvl="0" indent="0" algn="l" rtl="0">
              <a:lnSpc>
                <a:spcPct val="115000"/>
              </a:lnSpc>
              <a:spcBef>
                <a:spcPts val="1600"/>
              </a:spcBef>
              <a:spcAft>
                <a:spcPts val="1600"/>
              </a:spcAft>
              <a:buNone/>
            </a:pPr>
            <a:endParaRPr dirty="0"/>
          </a:p>
        </p:txBody>
      </p:sp>
      <p:sp>
        <p:nvSpPr>
          <p:cNvPr id="440" name="Google Shape;440;p27"/>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err="1"/>
              <a:t>Nodemcu</a:t>
            </a:r>
            <a:r>
              <a:rPr lang="en-GB" dirty="0"/>
              <a:t> : 350</a:t>
            </a:r>
          </a:p>
          <a:p>
            <a:pPr marL="0" lvl="0" indent="0" algn="l" rtl="0">
              <a:spcBef>
                <a:spcPts val="0"/>
              </a:spcBef>
              <a:spcAft>
                <a:spcPts val="1600"/>
              </a:spcAft>
              <a:buNone/>
            </a:pPr>
            <a:r>
              <a:rPr lang="en-IN" dirty="0"/>
              <a:t>OLED Display : 300</a:t>
            </a:r>
          </a:p>
          <a:p>
            <a:pPr marL="0" lvl="0" indent="0" algn="l" rtl="0">
              <a:spcBef>
                <a:spcPts val="0"/>
              </a:spcBef>
              <a:spcAft>
                <a:spcPts val="1600"/>
              </a:spcAft>
              <a:buNone/>
            </a:pPr>
            <a:r>
              <a:rPr lang="en-IN" dirty="0"/>
              <a:t>Breadboard    : 200</a:t>
            </a:r>
          </a:p>
          <a:p>
            <a:pPr marL="0" lvl="0" indent="0" algn="l" rtl="0">
              <a:spcBef>
                <a:spcPts val="0"/>
              </a:spcBef>
              <a:spcAft>
                <a:spcPts val="1600"/>
              </a:spcAft>
              <a:buNone/>
            </a:pPr>
            <a:r>
              <a:rPr lang="en-IN" dirty="0"/>
              <a:t>Total          :     850</a:t>
            </a:r>
          </a:p>
          <a:p>
            <a:pPr marL="0" lvl="0" indent="0" algn="l" rtl="0">
              <a:spcBef>
                <a:spcPts val="0"/>
              </a:spcBef>
              <a:spcAft>
                <a:spcPts val="1600"/>
              </a:spcAft>
              <a:buNone/>
            </a:pPr>
            <a:endParaRPr dirty="0"/>
          </a:p>
        </p:txBody>
      </p:sp>
      <p:grpSp>
        <p:nvGrpSpPr>
          <p:cNvPr id="441" name="Google Shape;441;p27"/>
          <p:cNvGrpSpPr/>
          <p:nvPr/>
        </p:nvGrpSpPr>
        <p:grpSpPr>
          <a:xfrm>
            <a:off x="3895497" y="891542"/>
            <a:ext cx="1403091" cy="3361448"/>
            <a:chOff x="7475548" y="3728000"/>
            <a:chExt cx="316503" cy="758244"/>
          </a:xfrm>
        </p:grpSpPr>
        <p:sp>
          <p:nvSpPr>
            <p:cNvPr id="442" name="Google Shape;442;p27"/>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7"/>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7"/>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7"/>
          <p:cNvGrpSpPr/>
          <p:nvPr/>
        </p:nvGrpSpPr>
        <p:grpSpPr>
          <a:xfrm>
            <a:off x="3491361" y="1465383"/>
            <a:ext cx="2321335" cy="2247075"/>
            <a:chOff x="7384385" y="3857442"/>
            <a:chExt cx="523637" cy="506874"/>
          </a:xfrm>
        </p:grpSpPr>
        <p:sp>
          <p:nvSpPr>
            <p:cNvPr id="446" name="Google Shape;446;p27"/>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 name="Google Shape;447;p27"/>
            <p:cNvGrpSpPr/>
            <p:nvPr/>
          </p:nvGrpSpPr>
          <p:grpSpPr>
            <a:xfrm>
              <a:off x="7384385" y="3857442"/>
              <a:ext cx="523637" cy="498900"/>
              <a:chOff x="7384385" y="3857442"/>
              <a:chExt cx="523637" cy="498900"/>
            </a:xfrm>
          </p:grpSpPr>
          <p:sp>
            <p:nvSpPr>
              <p:cNvPr id="448" name="Google Shape;448;p27"/>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7"/>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450" name="Google Shape;450;p27" descr="offset_comp_342327_edited.jpg"/>
          <p:cNvPicPr preferRelativeResize="0"/>
          <p:nvPr/>
        </p:nvPicPr>
        <p:blipFill rotWithShape="1">
          <a:blip r:embed="rId3">
            <a:alphaModFix/>
          </a:blip>
          <a:srcRect l="46579" t="48531" r="31859" b="26640"/>
          <a:stretch/>
        </p:blipFill>
        <p:spPr>
          <a:xfrm>
            <a:off x="3625513" y="1605774"/>
            <a:ext cx="1944300" cy="1940700"/>
          </a:xfrm>
          <a:prstGeom prst="ellipse">
            <a:avLst/>
          </a:prstGeom>
          <a:noFill/>
          <a:ln w="28575" cap="flat" cmpd="sng">
            <a:solidFill>
              <a:srgbClr val="FFFFFF"/>
            </a:solidFill>
            <a:prstDash val="solid"/>
            <a:round/>
            <a:headEnd type="none" w="sm" len="sm"/>
            <a:tailEnd type="none" w="sm" len="sm"/>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141</TotalTime>
  <Words>489</Words>
  <Application>Microsoft Office PowerPoint</Application>
  <PresentationFormat>On-screen Show (16:9)</PresentationFormat>
  <Paragraphs>66</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Montserrat</vt:lpstr>
      <vt:lpstr>Average</vt:lpstr>
      <vt:lpstr>Arial</vt:lpstr>
      <vt:lpstr>Lato</vt:lpstr>
      <vt:lpstr>Focus</vt:lpstr>
      <vt:lpstr>IOT Smart Watch </vt:lpstr>
      <vt:lpstr>Flow Of Presentation</vt:lpstr>
      <vt:lpstr>Introduction to the Problem Statement </vt:lpstr>
      <vt:lpstr>Hardware and Software Specification of Components Used </vt:lpstr>
      <vt:lpstr>Accurate Circuit And Block Diagram </vt:lpstr>
      <vt:lpstr>Challenges Faced </vt:lpstr>
      <vt:lpstr>Future Scope </vt:lpstr>
      <vt:lpstr>Spotlight on wearables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Smart Watch </dc:title>
  <cp:lastModifiedBy>Raj Jikadra</cp:lastModifiedBy>
  <cp:revision>14</cp:revision>
  <dcterms:modified xsi:type="dcterms:W3CDTF">2020-02-16T09:31:16Z</dcterms:modified>
</cp:coreProperties>
</file>